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59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03.12.2014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03.12.2014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03.12.2014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03.12.2014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03.12.2014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03.12.2014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03.12.2014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03.12.2014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03.12.2014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03.12.2014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350A3-FD23-4FBF-85D8-15DC71D06DF9}" type="datetimeFigureOut">
              <a:rPr lang="ru-RU" smtClean="0"/>
              <a:t>03.12.2014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13350A3-FD23-4FBF-85D8-15DC71D06DF9}" type="datetimeFigureOut">
              <a:rPr lang="ru-RU" smtClean="0"/>
              <a:t>03.12.2014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00F3099-9D26-4F9E-ACD8-1791721E099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 налогообложении апартаментов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Москва, 2014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7904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916832"/>
            <a:ext cx="8640959" cy="4209331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Закон Москвы «О налоге на имущество физических </a:t>
            </a:r>
            <a:r>
              <a:rPr lang="ru-RU" dirty="0" smtClean="0"/>
              <a:t>лиц», принятый Мосгордумой 19.11.2014, </a:t>
            </a:r>
            <a:r>
              <a:rPr lang="ru-RU" dirty="0"/>
              <a:t>не устанавливает особую налоговую ставку для нового формата жилья «апартаменты».</a:t>
            </a:r>
          </a:p>
          <a:p>
            <a:r>
              <a:rPr lang="ru-RU" b="1" dirty="0" smtClean="0"/>
              <a:t>К </a:t>
            </a:r>
            <a:r>
              <a:rPr lang="ru-RU" b="1" dirty="0"/>
              <a:t>апартаменту применяется ставка 0,5 % или 2 % от его кадастровой </a:t>
            </a:r>
            <a:r>
              <a:rPr lang="ru-RU" b="1" dirty="0" smtClean="0"/>
              <a:t>стоимости, что </a:t>
            </a:r>
            <a:r>
              <a:rPr lang="ru-RU" b="1" dirty="0"/>
              <a:t>весьма </a:t>
            </a:r>
            <a:r>
              <a:rPr lang="ru-RU" b="1" dirty="0" smtClean="0"/>
              <a:t>обременительно </a:t>
            </a:r>
            <a:r>
              <a:rPr lang="ru-RU" b="1" dirty="0"/>
              <a:t>для </a:t>
            </a:r>
            <a:r>
              <a:rPr lang="ru-RU" b="1" dirty="0" smtClean="0"/>
              <a:t>граждан. При этом владельцы </a:t>
            </a:r>
            <a:r>
              <a:rPr lang="ru-RU" b="1" dirty="0"/>
              <a:t>апартаментов не имеют права на налоговые льготы и </a:t>
            </a:r>
            <a:r>
              <a:rPr lang="ru-RU" b="1" dirty="0" smtClean="0"/>
              <a:t>вычеты.</a:t>
            </a:r>
            <a:endParaRPr lang="ru-RU" b="1" dirty="0"/>
          </a:p>
          <a:p>
            <a:r>
              <a:rPr lang="ru-RU" b="1" dirty="0" smtClean="0">
                <a:solidFill>
                  <a:srgbClr val="FF0000"/>
                </a:solidFill>
              </a:rPr>
              <a:t>Необходимо </a:t>
            </a:r>
            <a:r>
              <a:rPr lang="ru-RU" b="1" dirty="0">
                <a:solidFill>
                  <a:srgbClr val="FF0000"/>
                </a:solidFill>
              </a:rPr>
              <a:t>внести изменения в </a:t>
            </a:r>
            <a:r>
              <a:rPr lang="ru-RU" b="1" dirty="0" smtClean="0">
                <a:solidFill>
                  <a:srgbClr val="FF0000"/>
                </a:solidFill>
              </a:rPr>
              <a:t>законодательство в </a:t>
            </a:r>
            <a:r>
              <a:rPr lang="ru-RU" b="1" dirty="0">
                <a:solidFill>
                  <a:srgbClr val="FF0000"/>
                </a:solidFill>
              </a:rPr>
              <a:t>целях приравнивания апартаментов в части их налогообложения к жилью.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362480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Проблематика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358787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916833"/>
            <a:ext cx="8568951" cy="453650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dirty="0" smtClean="0"/>
              <a:t>Тезис 1:</a:t>
            </a:r>
          </a:p>
          <a:p>
            <a:pPr marL="0" indent="0">
              <a:buNone/>
            </a:pPr>
            <a:r>
              <a:rPr lang="ru-RU" dirty="0" smtClean="0"/>
              <a:t>Ст. 406 НК </a:t>
            </a:r>
            <a:r>
              <a:rPr lang="ru-RU" dirty="0"/>
              <a:t>РФ устанавливает повышенную </a:t>
            </a:r>
            <a:r>
              <a:rPr lang="ru-RU" dirty="0" smtClean="0"/>
              <a:t>налоговую ставку </a:t>
            </a:r>
            <a:r>
              <a:rPr lang="ru-RU" dirty="0"/>
              <a:t>на имущество, используемое в коммерческих </a:t>
            </a:r>
            <a:r>
              <a:rPr lang="ru-RU" dirty="0" smtClean="0"/>
              <a:t>целях</a:t>
            </a:r>
            <a:r>
              <a:rPr lang="ru-RU" b="1" dirty="0" smtClean="0"/>
              <a:t>. Имущество</a:t>
            </a:r>
            <a:r>
              <a:rPr lang="ru-RU" b="1" dirty="0"/>
              <a:t>, используемое в личных целях, </a:t>
            </a:r>
            <a:r>
              <a:rPr lang="ru-RU" b="1" dirty="0" smtClean="0"/>
              <a:t>облагается </a:t>
            </a:r>
            <a:r>
              <a:rPr lang="ru-RU" b="1" dirty="0"/>
              <a:t>по пониженной </a:t>
            </a:r>
            <a:r>
              <a:rPr lang="ru-RU" b="1" dirty="0" smtClean="0"/>
              <a:t>ставке.</a:t>
            </a:r>
          </a:p>
          <a:p>
            <a:pPr marL="0" indent="0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Вывод: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Установление </a:t>
            </a:r>
            <a:r>
              <a:rPr lang="ru-RU" dirty="0">
                <a:solidFill>
                  <a:srgbClr val="FF0000"/>
                </a:solidFill>
              </a:rPr>
              <a:t>повышенной налоговой ставки в отношении апартаментов </a:t>
            </a:r>
            <a:r>
              <a:rPr lang="ru-RU" b="1" dirty="0">
                <a:solidFill>
                  <a:srgbClr val="FF0000"/>
                </a:solidFill>
              </a:rPr>
              <a:t>противоречит указанной выше логике и порождает неравенство</a:t>
            </a:r>
            <a:r>
              <a:rPr lang="ru-RU" dirty="0">
                <a:solidFill>
                  <a:srgbClr val="FF0000"/>
                </a:solidFill>
              </a:rPr>
              <a:t> между владельцами квартир и владельцами апартаментов, хотя и те и другие используют данное недвижимое имущество для постоянного проживания.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362480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Аргументация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208202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844824"/>
            <a:ext cx="8568951" cy="41044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Тезис 2:</a:t>
            </a:r>
          </a:p>
          <a:p>
            <a:pPr marL="0" indent="0">
              <a:buNone/>
            </a:pPr>
            <a:r>
              <a:rPr lang="ru-RU" b="1" dirty="0" smtClean="0"/>
              <a:t>Апартаменты – это новый формат недорогого жилья. </a:t>
            </a:r>
            <a:r>
              <a:rPr lang="ru-RU" dirty="0" smtClean="0"/>
              <a:t>Спрос обусловлен относительно невысокой стоимостью. Фактически апартаменты используются гражданами для постоянного проживания.</a:t>
            </a:r>
          </a:p>
          <a:p>
            <a:pPr marL="0" indent="0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Вывод:</a:t>
            </a: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Следует признать сложившиеся реалии и, наконец, </a:t>
            </a:r>
            <a:r>
              <a:rPr lang="ru-RU" b="1" dirty="0">
                <a:solidFill>
                  <a:srgbClr val="FF0000"/>
                </a:solidFill>
              </a:rPr>
              <a:t>определить правовой статус апартаментов</a:t>
            </a:r>
            <a:r>
              <a:rPr lang="ru-RU" dirty="0">
                <a:solidFill>
                  <a:srgbClr val="FF0000"/>
                </a:solidFill>
              </a:rPr>
              <a:t>, фактически </a:t>
            </a:r>
            <a:r>
              <a:rPr lang="ru-RU" b="1" dirty="0">
                <a:solidFill>
                  <a:srgbClr val="FF0000"/>
                </a:solidFill>
              </a:rPr>
              <a:t>приравняв их (в части налогообложения) к жилью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362480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Аргументация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322132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844824"/>
            <a:ext cx="8568951" cy="410445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 smtClean="0"/>
              <a:t>Тезис 3:</a:t>
            </a:r>
          </a:p>
          <a:p>
            <a:pPr marL="0" indent="0">
              <a:buNone/>
            </a:pPr>
            <a:r>
              <a:rPr lang="ru-RU" dirty="0" smtClean="0"/>
              <a:t>Часть апартаментов предлагается к продаже в комплексах, возводимых на территориях </a:t>
            </a:r>
            <a:r>
              <a:rPr lang="ru-RU" dirty="0" err="1" smtClean="0"/>
              <a:t>промзон</a:t>
            </a:r>
            <a:r>
              <a:rPr lang="ru-RU" dirty="0" smtClean="0"/>
              <a:t>, в рамках программы реновации (ЖК «</a:t>
            </a:r>
            <a:r>
              <a:rPr lang="ru-RU" dirty="0" err="1" smtClean="0"/>
              <a:t>ФилиГрад</a:t>
            </a:r>
            <a:r>
              <a:rPr lang="ru-RU" dirty="0" smtClean="0"/>
              <a:t>», ЖК «Водный», МФК «Савеловский Сити»).</a:t>
            </a:r>
          </a:p>
          <a:p>
            <a:pPr marL="0" indent="0">
              <a:buNone/>
            </a:pPr>
            <a:r>
              <a:rPr lang="ru-RU" b="1" dirty="0" smtClean="0"/>
              <a:t>Дольщики, приобретая апартаменты, содействуют реализации программы реновации </a:t>
            </a:r>
            <a:r>
              <a:rPr lang="ru-RU" b="1" dirty="0" err="1" smtClean="0"/>
              <a:t>промзон</a:t>
            </a:r>
            <a:r>
              <a:rPr lang="ru-RU" b="1" dirty="0" smtClean="0"/>
              <a:t>.</a:t>
            </a:r>
          </a:p>
          <a:p>
            <a:pPr marL="0" indent="0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Вывод: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Облагая апартаменты высоким налогом, </a:t>
            </a:r>
            <a:r>
              <a:rPr lang="ru-RU" b="1" dirty="0" smtClean="0">
                <a:solidFill>
                  <a:srgbClr val="FF0000"/>
                </a:solidFill>
              </a:rPr>
              <a:t>московские власти «наказывают» дольщиков за их вклад в реализацию программы </a:t>
            </a:r>
            <a:r>
              <a:rPr lang="ru-RU" dirty="0" smtClean="0">
                <a:solidFill>
                  <a:srgbClr val="FF0000"/>
                </a:solidFill>
              </a:rPr>
              <a:t>реновации </a:t>
            </a:r>
            <a:r>
              <a:rPr lang="ru-RU" dirty="0" err="1" smtClean="0">
                <a:solidFill>
                  <a:srgbClr val="FF0000"/>
                </a:solidFill>
              </a:rPr>
              <a:t>промзон</a:t>
            </a:r>
            <a:r>
              <a:rPr lang="ru-RU" dirty="0" smtClean="0">
                <a:solidFill>
                  <a:srgbClr val="FF0000"/>
                </a:solidFill>
              </a:rPr>
              <a:t>. Сомнительная справедливость.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362480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Аргументация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589575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844824"/>
            <a:ext cx="8568951" cy="410445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dirty="0" smtClean="0"/>
              <a:t>Тезис 4:</a:t>
            </a:r>
          </a:p>
          <a:p>
            <a:pPr marL="0" indent="0">
              <a:buNone/>
            </a:pPr>
            <a:r>
              <a:rPr lang="ru-RU" dirty="0" smtClean="0"/>
              <a:t>Покупая апартаменты в целях постоянного проживания в них, </a:t>
            </a:r>
            <a:r>
              <a:rPr lang="ru-RU" b="1" dirty="0" smtClean="0"/>
              <a:t>граждане не рассчитывали на столь «драконовское» налогообложение,</a:t>
            </a:r>
            <a:r>
              <a:rPr lang="ru-RU" dirty="0" smtClean="0"/>
              <a:t> особенно </a:t>
            </a:r>
            <a:r>
              <a:rPr lang="ru-RU" b="1" dirty="0" smtClean="0"/>
              <a:t>учитывая согласие московских властей на массовое строительство такого формата жилья.</a:t>
            </a:r>
          </a:p>
          <a:p>
            <a:pPr marL="0" indent="0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Вывод:</a:t>
            </a: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</a:rPr>
              <a:t>Р</a:t>
            </a:r>
            <a:r>
              <a:rPr lang="ru-RU" b="1" dirty="0" smtClean="0">
                <a:solidFill>
                  <a:srgbClr val="FF0000"/>
                </a:solidFill>
              </a:rPr>
              <a:t>азмер </a:t>
            </a:r>
            <a:r>
              <a:rPr lang="ru-RU" b="1" dirty="0">
                <a:solidFill>
                  <a:srgbClr val="FF0000"/>
                </a:solidFill>
              </a:rPr>
              <a:t>налоговой ставки </a:t>
            </a:r>
            <a:r>
              <a:rPr lang="ru-RU" b="1" dirty="0" smtClean="0">
                <a:solidFill>
                  <a:srgbClr val="FF0000"/>
                </a:solidFill>
              </a:rPr>
              <a:t>может </a:t>
            </a:r>
            <a:r>
              <a:rPr lang="ru-RU" b="1" dirty="0">
                <a:solidFill>
                  <a:srgbClr val="FF0000"/>
                </a:solidFill>
              </a:rPr>
              <a:t>быть решающим аргументом </a:t>
            </a:r>
            <a:r>
              <a:rPr lang="ru-RU" dirty="0">
                <a:solidFill>
                  <a:srgbClr val="FF0000"/>
                </a:solidFill>
              </a:rPr>
              <a:t>при покупке гражданином апартаментов, в связи с чем ее установление «задним числом» расценивается покупателями как </a:t>
            </a:r>
            <a:r>
              <a:rPr lang="ru-RU" b="1" dirty="0">
                <a:solidFill>
                  <a:srgbClr val="FF0000"/>
                </a:solidFill>
              </a:rPr>
              <a:t>обман со стороны органов государственной власти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362480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Аргументация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767813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844824"/>
            <a:ext cx="8568951" cy="41044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Тезис 5:</a:t>
            </a:r>
          </a:p>
          <a:p>
            <a:pPr marL="0" indent="0">
              <a:buNone/>
            </a:pPr>
            <a:r>
              <a:rPr lang="ru-RU" dirty="0"/>
              <a:t>Меньшая стоимость апартамента </a:t>
            </a:r>
            <a:r>
              <a:rPr lang="ru-RU" dirty="0" smtClean="0"/>
              <a:t>не </a:t>
            </a:r>
            <a:r>
              <a:rPr lang="ru-RU" dirty="0"/>
              <a:t>может обуславливать повышенную налоговую ставку, поскольку </a:t>
            </a:r>
            <a:r>
              <a:rPr lang="ru-RU" b="1" dirty="0"/>
              <a:t>апартамент по сравнению с квартирой </a:t>
            </a:r>
            <a:r>
              <a:rPr lang="ru-RU" b="1" dirty="0" smtClean="0"/>
              <a:t>является </a:t>
            </a:r>
            <a:r>
              <a:rPr lang="ru-RU" b="1" dirty="0"/>
              <a:t>менее «качественным продуктом»</a:t>
            </a:r>
            <a:r>
              <a:rPr lang="ru-RU" dirty="0"/>
              <a:t> </a:t>
            </a:r>
            <a:r>
              <a:rPr lang="ru-RU" dirty="0" smtClean="0"/>
              <a:t>(</a:t>
            </a:r>
            <a:r>
              <a:rPr lang="ru-RU" dirty="0"/>
              <a:t>хуже инсоляция, </a:t>
            </a:r>
            <a:r>
              <a:rPr lang="ru-RU" dirty="0" err="1"/>
              <a:t>шумоизоляция</a:t>
            </a:r>
            <a:r>
              <a:rPr lang="ru-RU" dirty="0"/>
              <a:t>, расположение, инфраструктура)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Вывод:</a:t>
            </a: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</a:rPr>
              <a:t>Н</a:t>
            </a:r>
            <a:r>
              <a:rPr lang="ru-RU" b="1" dirty="0" smtClean="0">
                <a:solidFill>
                  <a:srgbClr val="FF0000"/>
                </a:solidFill>
              </a:rPr>
              <a:t>ельзя </a:t>
            </a:r>
            <a:r>
              <a:rPr lang="ru-RU" b="1" dirty="0">
                <a:solidFill>
                  <a:srgbClr val="FF0000"/>
                </a:solidFill>
              </a:rPr>
              <a:t>заставлять граждан уплачивать повышенный налог за менее комфортное жилье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362480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Аргументация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4353045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844824"/>
            <a:ext cx="8568951" cy="410445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dirty="0" smtClean="0"/>
              <a:t>Тезис 6:</a:t>
            </a:r>
          </a:p>
          <a:p>
            <a:pPr marL="0" indent="0">
              <a:buNone/>
            </a:pPr>
            <a:r>
              <a:rPr lang="ru-RU" dirty="0"/>
              <a:t>Властями Москвы </a:t>
            </a:r>
            <a:r>
              <a:rPr lang="ru-RU" b="1" dirty="0"/>
              <a:t>никогда не обсуждалось установление таких высоких налоговых ставок на апартаменты с жителями </a:t>
            </a:r>
            <a:r>
              <a:rPr lang="ru-RU" b="1" dirty="0" smtClean="0"/>
              <a:t>Москвы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Вывод: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Органы </a:t>
            </a:r>
            <a:r>
              <a:rPr lang="ru-RU" b="1" dirty="0">
                <a:solidFill>
                  <a:srgbClr val="FF0000"/>
                </a:solidFill>
              </a:rPr>
              <a:t>государственной власти призваны защищать интересы </a:t>
            </a:r>
            <a:r>
              <a:rPr lang="ru-RU" b="1" dirty="0" smtClean="0">
                <a:solidFill>
                  <a:srgbClr val="FF0000"/>
                </a:solidFill>
              </a:rPr>
              <a:t>граждан. </a:t>
            </a:r>
            <a:r>
              <a:rPr lang="ru-RU" dirty="0" smtClean="0">
                <a:solidFill>
                  <a:srgbClr val="FF0000"/>
                </a:solidFill>
              </a:rPr>
              <a:t>Установление </a:t>
            </a:r>
            <a:r>
              <a:rPr lang="ru-RU" dirty="0">
                <a:solidFill>
                  <a:srgbClr val="FF0000"/>
                </a:solidFill>
              </a:rPr>
              <a:t>повышенной налоговой ставки на апартаменты является необоснованным, поскольку </a:t>
            </a:r>
            <a:r>
              <a:rPr lang="ru-RU" b="1" dirty="0">
                <a:solidFill>
                  <a:srgbClr val="FF0000"/>
                </a:solidFill>
              </a:rPr>
              <a:t>не учитывает интересы большой группы граждан, использующих апартаменты в целях постоянного проживания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362480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Аргументация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017700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3" y="2060848"/>
            <a:ext cx="8280920" cy="40653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/>
              <a:t>Представьте, что </a:t>
            </a:r>
            <a:r>
              <a:rPr lang="ru-RU" b="1" dirty="0" smtClean="0"/>
              <a:t>Вы </a:t>
            </a:r>
            <a:r>
              <a:rPr lang="ru-RU" b="1" dirty="0"/>
              <a:t>владеете апартаментом и получили квитанцию на уплату налога </a:t>
            </a:r>
            <a:r>
              <a:rPr lang="ru-RU" b="1" dirty="0" smtClean="0"/>
              <a:t>170 </a:t>
            </a:r>
            <a:r>
              <a:rPr lang="ru-RU" b="1" dirty="0" smtClean="0"/>
              <a:t>тысяч рублей. </a:t>
            </a:r>
            <a:endParaRPr lang="ru-RU" b="1" dirty="0"/>
          </a:p>
          <a:p>
            <a:r>
              <a:rPr lang="ru-RU" b="1" dirty="0">
                <a:solidFill>
                  <a:srgbClr val="FF0000"/>
                </a:solidFill>
              </a:rPr>
              <a:t>У Вас в семейном бюджете есть на это деньги? </a:t>
            </a:r>
          </a:p>
          <a:p>
            <a:r>
              <a:rPr lang="ru-RU" b="1" dirty="0">
                <a:solidFill>
                  <a:srgbClr val="FF0000"/>
                </a:solidFill>
              </a:rPr>
              <a:t>Какие статьи семейных затрат Вы будете снижать (от чего Вы готовы отказаться): </a:t>
            </a:r>
            <a:endParaRPr lang="ru-RU" b="1" dirty="0" smtClean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ru-RU" dirty="0" smtClean="0"/>
              <a:t>обучение </a:t>
            </a:r>
            <a:r>
              <a:rPr lang="ru-RU" dirty="0"/>
              <a:t>детей</a:t>
            </a:r>
            <a:r>
              <a:rPr lang="ru-RU" dirty="0" smtClean="0"/>
              <a:t>;</a:t>
            </a:r>
          </a:p>
          <a:p>
            <a:pPr>
              <a:buFontTx/>
              <a:buChar char="-"/>
            </a:pPr>
            <a:r>
              <a:rPr lang="ru-RU" dirty="0" smtClean="0"/>
              <a:t>помощь родителям;</a:t>
            </a:r>
          </a:p>
          <a:p>
            <a:pPr>
              <a:buFontTx/>
              <a:buChar char="-"/>
            </a:pPr>
            <a:r>
              <a:rPr lang="ru-RU" dirty="0" smtClean="0"/>
              <a:t>обследование </a:t>
            </a:r>
            <a:r>
              <a:rPr lang="ru-RU" dirty="0"/>
              <a:t>у врача; 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коммунальные </a:t>
            </a:r>
            <a:r>
              <a:rPr lang="ru-RU" dirty="0"/>
              <a:t>услуги</a:t>
            </a:r>
            <a:r>
              <a:rPr lang="ru-RU" dirty="0" smtClean="0"/>
              <a:t>;</a:t>
            </a:r>
          </a:p>
          <a:p>
            <a:pPr>
              <a:buFontTx/>
              <a:buChar char="-"/>
            </a:pPr>
            <a:r>
              <a:rPr lang="ru-RU" dirty="0" smtClean="0"/>
              <a:t>выплата ипотеки?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3200" dirty="0" smtClean="0"/>
              <a:t>Практическая ситуация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2903734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7" y="2708919"/>
            <a:ext cx="8568953" cy="1368153"/>
          </a:xfrm>
        </p:spPr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 ЕСТЬ ЛИ У ВАС АРГУМЕНТЫ «ПРОТИВ»?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06515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59</TotalTime>
  <Words>517</Words>
  <Application>Microsoft Office PowerPoint</Application>
  <PresentationFormat>Экран (4:3)</PresentationFormat>
  <Paragraphs>59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Волна</vt:lpstr>
      <vt:lpstr>О налогообложении апартаментов</vt:lpstr>
      <vt:lpstr>Проблематика</vt:lpstr>
      <vt:lpstr>Аргументация</vt:lpstr>
      <vt:lpstr>Аргументация</vt:lpstr>
      <vt:lpstr>Аргументация</vt:lpstr>
      <vt:lpstr>Аргументация</vt:lpstr>
      <vt:lpstr>Аргументация</vt:lpstr>
      <vt:lpstr>Аргументация</vt:lpstr>
      <vt:lpstr>Практическая ситуация</vt:lpstr>
      <vt:lpstr>А ЕСТЬ ЛИ У ВАС АРГУМЕНТЫ «ПРОТИВ»?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2014-11-25T13:10:11Z</dcterms:created>
  <dcterms:modified xsi:type="dcterms:W3CDTF">2014-12-03T11:10:25Z</dcterms:modified>
</cp:coreProperties>
</file>