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9" r:id="rId12"/>
    <p:sldId id="268" r:id="rId13"/>
    <p:sldId id="265" r:id="rId1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13350A3-FD23-4FBF-85D8-15DC71D06DF9}" type="datetimeFigureOut">
              <a:rPr lang="ru-RU" smtClean="0"/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 налогообложении апартаментов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Москва</a:t>
            </a:r>
            <a:r>
              <a:rPr lang="ru-RU" smtClean="0"/>
              <a:t>, 2015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904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916832"/>
            <a:ext cx="8640959" cy="420933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Закон Москвы «О налоге на имущество физических </a:t>
            </a:r>
            <a:r>
              <a:rPr lang="ru-RU" dirty="0" smtClean="0"/>
              <a:t>лиц», принятый Мосгордумой 19.11.2014, </a:t>
            </a:r>
            <a:r>
              <a:rPr lang="ru-RU" dirty="0"/>
              <a:t>не устанавливает особую налоговую ставку для нового формата жилья «апартаменты».</a:t>
            </a:r>
          </a:p>
          <a:p>
            <a:r>
              <a:rPr lang="ru-RU" b="1" dirty="0" smtClean="0"/>
              <a:t>К </a:t>
            </a:r>
            <a:r>
              <a:rPr lang="ru-RU" b="1" dirty="0"/>
              <a:t>апартаменту применяется ставка 0,5 % или 2 % от его кадастровой </a:t>
            </a:r>
            <a:r>
              <a:rPr lang="ru-RU" b="1" dirty="0" smtClean="0"/>
              <a:t>стоимости, что </a:t>
            </a:r>
            <a:r>
              <a:rPr lang="ru-RU" b="1" dirty="0"/>
              <a:t>весьма </a:t>
            </a:r>
            <a:r>
              <a:rPr lang="ru-RU" b="1" dirty="0" smtClean="0"/>
              <a:t>обременительно </a:t>
            </a:r>
            <a:r>
              <a:rPr lang="ru-RU" b="1" dirty="0"/>
              <a:t>для </a:t>
            </a:r>
            <a:r>
              <a:rPr lang="ru-RU" b="1" dirty="0" smtClean="0"/>
              <a:t>граждан. При этом владельцы </a:t>
            </a:r>
            <a:r>
              <a:rPr lang="ru-RU" b="1" dirty="0"/>
              <a:t>апартаментов не имеют права на налоговые льготы и </a:t>
            </a:r>
            <a:r>
              <a:rPr lang="ru-RU" b="1" dirty="0" smtClean="0"/>
              <a:t>вычеты.</a:t>
            </a:r>
            <a:endParaRPr lang="ru-RU" b="1" dirty="0"/>
          </a:p>
          <a:p>
            <a:r>
              <a:rPr lang="ru-RU" b="1" dirty="0" smtClean="0">
                <a:solidFill>
                  <a:srgbClr val="FF0000"/>
                </a:solidFill>
              </a:rPr>
              <a:t>Необходимо </a:t>
            </a:r>
            <a:r>
              <a:rPr lang="ru-RU" b="1" dirty="0">
                <a:solidFill>
                  <a:srgbClr val="FF0000"/>
                </a:solidFill>
              </a:rPr>
              <a:t>внести изменения в </a:t>
            </a:r>
            <a:r>
              <a:rPr lang="ru-RU" b="1" dirty="0" smtClean="0">
                <a:solidFill>
                  <a:srgbClr val="FF0000"/>
                </a:solidFill>
              </a:rPr>
              <a:t>законодательство в </a:t>
            </a:r>
            <a:r>
              <a:rPr lang="ru-RU" b="1" dirty="0">
                <a:solidFill>
                  <a:srgbClr val="FF0000"/>
                </a:solidFill>
              </a:rPr>
              <a:t>целях приравнивания апартаментов в части их налогообложения к жилью.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Проблематика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58787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16833"/>
            <a:ext cx="8568951" cy="453650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1:</a:t>
            </a:r>
          </a:p>
          <a:p>
            <a:pPr marL="0" indent="0">
              <a:buNone/>
            </a:pPr>
            <a:r>
              <a:rPr lang="ru-RU" dirty="0" smtClean="0"/>
              <a:t>Ст. 406 НК </a:t>
            </a:r>
            <a:r>
              <a:rPr lang="ru-RU" dirty="0"/>
              <a:t>РФ устанавливает повышенную </a:t>
            </a:r>
            <a:r>
              <a:rPr lang="ru-RU" dirty="0" smtClean="0"/>
              <a:t>налоговую ставку </a:t>
            </a:r>
            <a:r>
              <a:rPr lang="ru-RU" dirty="0"/>
              <a:t>на имущество, используемое в коммерческих </a:t>
            </a:r>
            <a:r>
              <a:rPr lang="ru-RU" dirty="0" smtClean="0"/>
              <a:t>целях</a:t>
            </a:r>
            <a:r>
              <a:rPr lang="ru-RU" b="1" dirty="0" smtClean="0"/>
              <a:t>. Имущество</a:t>
            </a:r>
            <a:r>
              <a:rPr lang="ru-RU" b="1" dirty="0"/>
              <a:t>, используемое в личных целях, </a:t>
            </a:r>
            <a:r>
              <a:rPr lang="ru-RU" b="1" dirty="0" smtClean="0"/>
              <a:t>облагается </a:t>
            </a:r>
            <a:r>
              <a:rPr lang="ru-RU" b="1" dirty="0"/>
              <a:t>по пониженной </a:t>
            </a:r>
            <a:r>
              <a:rPr lang="ru-RU" b="1" dirty="0" smtClean="0"/>
              <a:t>ставке.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Установление </a:t>
            </a:r>
            <a:r>
              <a:rPr lang="ru-RU" dirty="0">
                <a:solidFill>
                  <a:srgbClr val="FF0000"/>
                </a:solidFill>
              </a:rPr>
              <a:t>повышенной налоговой ставки в отношении апартаментов </a:t>
            </a:r>
            <a:r>
              <a:rPr lang="ru-RU" b="1" dirty="0">
                <a:solidFill>
                  <a:srgbClr val="FF0000"/>
                </a:solidFill>
              </a:rPr>
              <a:t>противоречит указанной выше логике и порождает неравенство</a:t>
            </a:r>
            <a:r>
              <a:rPr lang="ru-RU" dirty="0">
                <a:solidFill>
                  <a:srgbClr val="FF0000"/>
                </a:solidFill>
              </a:rPr>
              <a:t> между владельцами квартир и владельцами апартаментов, хотя и те и другие используют данное недвижимое имущество для постоянного проживания.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2082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Тезис 2:</a:t>
            </a:r>
          </a:p>
          <a:p>
            <a:pPr marL="0" indent="0">
              <a:buNone/>
            </a:pPr>
            <a:r>
              <a:rPr lang="ru-RU" b="1" dirty="0" smtClean="0"/>
              <a:t>Апартаменты – это новый формат недорогого жилья. </a:t>
            </a:r>
            <a:r>
              <a:rPr lang="ru-RU" dirty="0" smtClean="0"/>
              <a:t>Спрос обусловлен относительно невысокой стоимостью. Фактически апартаменты используются гражданами для постоянного проживания.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Следует признать сложившиеся реалии и, наконец, </a:t>
            </a:r>
            <a:r>
              <a:rPr lang="ru-RU" b="1" dirty="0">
                <a:solidFill>
                  <a:srgbClr val="FF0000"/>
                </a:solidFill>
              </a:rPr>
              <a:t>определить правовой статус апартаментов</a:t>
            </a:r>
            <a:r>
              <a:rPr lang="ru-RU" dirty="0">
                <a:solidFill>
                  <a:srgbClr val="FF0000"/>
                </a:solidFill>
              </a:rPr>
              <a:t>, фактически </a:t>
            </a:r>
            <a:r>
              <a:rPr lang="ru-RU" b="1" dirty="0">
                <a:solidFill>
                  <a:srgbClr val="FF0000"/>
                </a:solidFill>
              </a:rPr>
              <a:t>приравняв их (в части налогообложения) к жилью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2213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Тезис 3:</a:t>
            </a:r>
          </a:p>
          <a:p>
            <a:pPr marL="0" indent="0">
              <a:buNone/>
            </a:pPr>
            <a:r>
              <a:rPr lang="ru-RU" dirty="0" smtClean="0"/>
              <a:t>Часть апартаментов предлагается к продаже в комплексах, возводимых на территориях </a:t>
            </a:r>
            <a:r>
              <a:rPr lang="ru-RU" dirty="0" err="1" smtClean="0"/>
              <a:t>промзон</a:t>
            </a:r>
            <a:r>
              <a:rPr lang="ru-RU" dirty="0" smtClean="0"/>
              <a:t>, в рамках программы реновации (ЖК «</a:t>
            </a:r>
            <a:r>
              <a:rPr lang="ru-RU" dirty="0" err="1" smtClean="0"/>
              <a:t>ФилиГрад</a:t>
            </a:r>
            <a:r>
              <a:rPr lang="ru-RU" dirty="0" smtClean="0"/>
              <a:t>», МФК «Водный», МФК «Савеловский Сити»).</a:t>
            </a:r>
          </a:p>
          <a:p>
            <a:pPr marL="0" indent="0">
              <a:buNone/>
            </a:pPr>
            <a:r>
              <a:rPr lang="ru-RU" b="1" dirty="0" smtClean="0"/>
              <a:t>Дольщики, приобретая апартаменты, содействуют реализации программы реновации </a:t>
            </a:r>
            <a:r>
              <a:rPr lang="ru-RU" b="1" dirty="0" err="1" smtClean="0"/>
              <a:t>промзон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Облагая апартаменты высоким налогом, </a:t>
            </a:r>
            <a:r>
              <a:rPr lang="ru-RU" b="1" dirty="0" smtClean="0">
                <a:solidFill>
                  <a:srgbClr val="FF0000"/>
                </a:solidFill>
              </a:rPr>
              <a:t>московские власти «наказывают» дольщиков за их вклад в реализацию программы </a:t>
            </a:r>
            <a:r>
              <a:rPr lang="ru-RU" dirty="0" smtClean="0">
                <a:solidFill>
                  <a:srgbClr val="FF0000"/>
                </a:solidFill>
              </a:rPr>
              <a:t>реновации </a:t>
            </a:r>
            <a:r>
              <a:rPr lang="ru-RU" dirty="0" err="1" smtClean="0">
                <a:solidFill>
                  <a:srgbClr val="FF0000"/>
                </a:solidFill>
              </a:rPr>
              <a:t>промзон</a:t>
            </a:r>
            <a:r>
              <a:rPr lang="ru-RU" dirty="0" smtClean="0">
                <a:solidFill>
                  <a:srgbClr val="FF0000"/>
                </a:solidFill>
              </a:rPr>
              <a:t>. Сомнительная справедливость.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89575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4:</a:t>
            </a:r>
          </a:p>
          <a:p>
            <a:pPr marL="0" indent="0">
              <a:buNone/>
            </a:pPr>
            <a:r>
              <a:rPr lang="ru-RU" dirty="0" smtClean="0"/>
              <a:t>Покупая апартаменты в целях постоянного проживания в них, </a:t>
            </a:r>
            <a:r>
              <a:rPr lang="ru-RU" b="1" dirty="0" smtClean="0"/>
              <a:t>граждане не рассчитывали на столь «драконовское» налогообложение,</a:t>
            </a:r>
            <a:r>
              <a:rPr lang="ru-RU" dirty="0" smtClean="0"/>
              <a:t> особенно </a:t>
            </a:r>
            <a:r>
              <a:rPr lang="ru-RU" b="1" dirty="0" smtClean="0"/>
              <a:t>учитывая согласие московских властей на массовое строительство такого формата жилья.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Р</a:t>
            </a:r>
            <a:r>
              <a:rPr lang="ru-RU" b="1" dirty="0" smtClean="0">
                <a:solidFill>
                  <a:srgbClr val="FF0000"/>
                </a:solidFill>
              </a:rPr>
              <a:t>азмер </a:t>
            </a:r>
            <a:r>
              <a:rPr lang="ru-RU" b="1" dirty="0">
                <a:solidFill>
                  <a:srgbClr val="FF0000"/>
                </a:solidFill>
              </a:rPr>
              <a:t>налоговой ставки </a:t>
            </a:r>
            <a:r>
              <a:rPr lang="ru-RU" b="1" dirty="0" smtClean="0">
                <a:solidFill>
                  <a:srgbClr val="FF0000"/>
                </a:solidFill>
              </a:rPr>
              <a:t>может </a:t>
            </a:r>
            <a:r>
              <a:rPr lang="ru-RU" b="1" dirty="0">
                <a:solidFill>
                  <a:srgbClr val="FF0000"/>
                </a:solidFill>
              </a:rPr>
              <a:t>быть решающим аргументом </a:t>
            </a:r>
            <a:r>
              <a:rPr lang="ru-RU" dirty="0">
                <a:solidFill>
                  <a:srgbClr val="FF0000"/>
                </a:solidFill>
              </a:rPr>
              <a:t>при покупке гражданином апартаментов, в связи с чем ее установление «задним числом» расценивается покупателями как </a:t>
            </a:r>
            <a:r>
              <a:rPr lang="ru-RU" b="1" dirty="0">
                <a:solidFill>
                  <a:srgbClr val="FF0000"/>
                </a:solidFill>
              </a:rPr>
              <a:t>обман со стороны органов государственной власти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67813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Тезис 5:</a:t>
            </a:r>
          </a:p>
          <a:p>
            <a:pPr marL="0" indent="0">
              <a:buNone/>
            </a:pPr>
            <a:r>
              <a:rPr lang="ru-RU" dirty="0"/>
              <a:t>Меньшая стоимость апартамента </a:t>
            </a:r>
            <a:r>
              <a:rPr lang="ru-RU" dirty="0" smtClean="0"/>
              <a:t>не </a:t>
            </a:r>
            <a:r>
              <a:rPr lang="ru-RU" dirty="0"/>
              <a:t>может обуславливать повышенную налоговую ставку, поскольку </a:t>
            </a:r>
            <a:r>
              <a:rPr lang="ru-RU" b="1" dirty="0"/>
              <a:t>апартамент по сравнению с квартирой </a:t>
            </a:r>
            <a:r>
              <a:rPr lang="ru-RU" b="1" dirty="0" smtClean="0"/>
              <a:t>является </a:t>
            </a:r>
            <a:r>
              <a:rPr lang="ru-RU" b="1" dirty="0"/>
              <a:t>менее «качественным продуктом»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/>
              <a:t>хуже инсоляция, </a:t>
            </a:r>
            <a:r>
              <a:rPr lang="ru-RU" dirty="0" err="1"/>
              <a:t>шумоизоляция</a:t>
            </a:r>
            <a:r>
              <a:rPr lang="ru-RU" dirty="0"/>
              <a:t>, расположение, инфраструктура)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Н</a:t>
            </a:r>
            <a:r>
              <a:rPr lang="ru-RU" b="1" dirty="0" smtClean="0">
                <a:solidFill>
                  <a:srgbClr val="FF0000"/>
                </a:solidFill>
              </a:rPr>
              <a:t>ельзя </a:t>
            </a:r>
            <a:r>
              <a:rPr lang="ru-RU" b="1" dirty="0">
                <a:solidFill>
                  <a:srgbClr val="FF0000"/>
                </a:solidFill>
              </a:rPr>
              <a:t>заставлять граждан уплачивать повышенный налог за менее комфортное жилье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35304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6:</a:t>
            </a:r>
          </a:p>
          <a:p>
            <a:pPr marL="0" indent="0">
              <a:buNone/>
            </a:pPr>
            <a:r>
              <a:rPr lang="ru-RU" dirty="0"/>
              <a:t>Властями Москвы </a:t>
            </a:r>
            <a:r>
              <a:rPr lang="ru-RU" b="1" dirty="0"/>
              <a:t>никогда не обсуждалось установление таких высоких налоговых ставок на апартаменты с жителями </a:t>
            </a:r>
            <a:r>
              <a:rPr lang="ru-RU" b="1" dirty="0" smtClean="0"/>
              <a:t>Москвы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Органы </a:t>
            </a:r>
            <a:r>
              <a:rPr lang="ru-RU" b="1" dirty="0">
                <a:solidFill>
                  <a:srgbClr val="FF0000"/>
                </a:solidFill>
              </a:rPr>
              <a:t>государственной власти призваны защищать интересы </a:t>
            </a:r>
            <a:r>
              <a:rPr lang="ru-RU" b="1" dirty="0" smtClean="0">
                <a:solidFill>
                  <a:srgbClr val="FF0000"/>
                </a:solidFill>
              </a:rPr>
              <a:t>граждан. </a:t>
            </a:r>
            <a:r>
              <a:rPr lang="ru-RU" dirty="0" smtClean="0">
                <a:solidFill>
                  <a:srgbClr val="FF0000"/>
                </a:solidFill>
              </a:rPr>
              <a:t>Установление </a:t>
            </a:r>
            <a:r>
              <a:rPr lang="ru-RU" dirty="0">
                <a:solidFill>
                  <a:srgbClr val="FF0000"/>
                </a:solidFill>
              </a:rPr>
              <a:t>повышенной налоговой ставки на апартаменты является необоснованным, поскольку </a:t>
            </a:r>
            <a:r>
              <a:rPr lang="ru-RU" b="1" dirty="0">
                <a:solidFill>
                  <a:srgbClr val="FF0000"/>
                </a:solidFill>
              </a:rPr>
              <a:t>не учитывает интересы большой группы граждан, использующих апартаменты в целях постоянного проживания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0177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64137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Тезис 7:</a:t>
            </a:r>
          </a:p>
          <a:p>
            <a:pPr marL="0" indent="0">
              <a:buNone/>
            </a:pPr>
            <a:r>
              <a:rPr lang="ru-RU" b="1" dirty="0" smtClean="0"/>
              <a:t>Представьте двух владельцев апартаментов. Один из них платит налог по ставке 0,5 %, другой – по ставке 2 %.</a:t>
            </a:r>
          </a:p>
          <a:p>
            <a:pPr marL="0" indent="0">
              <a:buNone/>
            </a:pPr>
            <a:r>
              <a:rPr lang="ru-RU" dirty="0"/>
              <a:t>В чем между ними </a:t>
            </a:r>
            <a:r>
              <a:rPr lang="ru-RU" dirty="0" smtClean="0"/>
              <a:t>разница?</a:t>
            </a:r>
          </a:p>
          <a:p>
            <a:pPr marL="0" indent="0">
              <a:buNone/>
            </a:pPr>
            <a:r>
              <a:rPr lang="ru-RU" dirty="0" smtClean="0"/>
              <a:t>Один </a:t>
            </a:r>
            <a:r>
              <a:rPr lang="ru-RU" dirty="0"/>
              <a:t>владеет апартаментом, который находится в простом доме, а другой владеет апартаментом, который находится в доме, где более 20% площадей приходится на офисы и </a:t>
            </a:r>
            <a:r>
              <a:rPr lang="ru-RU" dirty="0" smtClean="0"/>
              <a:t>парковку.</a:t>
            </a:r>
          </a:p>
          <a:p>
            <a:pPr marL="0" indent="0">
              <a:buNone/>
            </a:pPr>
            <a:r>
              <a:rPr lang="ru-RU" b="1" dirty="0" smtClean="0"/>
              <a:t>Разве справедливо за </a:t>
            </a:r>
            <a:r>
              <a:rPr lang="ru-RU" b="1" dirty="0"/>
              <a:t>владение фактически одинаковым имуществом </a:t>
            </a:r>
            <a:r>
              <a:rPr lang="ru-RU" b="1" dirty="0" smtClean="0"/>
              <a:t>устанавливать </a:t>
            </a:r>
            <a:r>
              <a:rPr lang="ru-RU" b="1" dirty="0"/>
              <a:t>разные ставки налога, </a:t>
            </a:r>
            <a:r>
              <a:rPr lang="ru-RU" dirty="0"/>
              <a:t>тем более что сам владелец апартамента не имеет совершенного никакого влияния на те признаки, с которыми закон связывает различие в налоговых </a:t>
            </a:r>
            <a:r>
              <a:rPr lang="ru-RU" dirty="0" smtClean="0"/>
              <a:t>ставках?</a:t>
            </a:r>
          </a:p>
          <a:p>
            <a:pPr marL="0" indent="0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 Налицо нарушение </a:t>
            </a:r>
            <a:r>
              <a:rPr lang="ru-RU" b="1" dirty="0">
                <a:solidFill>
                  <a:srgbClr val="FF0000"/>
                </a:solidFill>
              </a:rPr>
              <a:t>ст.3 Налогового кодекса </a:t>
            </a:r>
            <a:r>
              <a:rPr lang="ru-RU" b="1" dirty="0" smtClean="0">
                <a:solidFill>
                  <a:srgbClr val="FF0000"/>
                </a:solidFill>
              </a:rPr>
              <a:t>РФ, согласно которой </a:t>
            </a:r>
            <a:r>
              <a:rPr lang="ru-RU" b="1" dirty="0">
                <a:solidFill>
                  <a:srgbClr val="FF0000"/>
                </a:solidFill>
              </a:rPr>
              <a:t>налоги не могут иметь дискриминационный характер, их размер должен иметь экономическое основание и не может быть произвольным; недопустимы налоги, препятствующие реализации гражданами своих конституционных прав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78292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6413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Тезис 8:</a:t>
            </a:r>
          </a:p>
          <a:p>
            <a:pPr marL="0" indent="0">
              <a:buNone/>
            </a:pPr>
            <a:r>
              <a:rPr lang="ru-RU" dirty="0"/>
              <a:t>Выборочность при установлении налоговых ставок: в отношении владельцев квартир налоговая ставка будет увеличиваться постепенно в течение нескольких лет; в отношении владельцев апартаментов ставка с 01.01.2015 сразу составит 0,5% или 2%, без всякого переходного периода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 Нарушается </a:t>
            </a:r>
            <a:r>
              <a:rPr lang="ru-RU" b="1" dirty="0">
                <a:solidFill>
                  <a:srgbClr val="FF0000"/>
                </a:solidFill>
              </a:rPr>
              <a:t>ст.3 Налогового кодекса </a:t>
            </a:r>
            <a:r>
              <a:rPr lang="ru-RU" b="1" dirty="0" smtClean="0">
                <a:solidFill>
                  <a:srgbClr val="FF0000"/>
                </a:solidFill>
              </a:rPr>
              <a:t>РФ, согласно которой </a:t>
            </a:r>
            <a:r>
              <a:rPr lang="ru-RU" b="1" dirty="0">
                <a:solidFill>
                  <a:srgbClr val="FF0000"/>
                </a:solidFill>
              </a:rPr>
              <a:t>налоги не могут иметь дискриминационный характер, их размер должен иметь экономическое основание и не может быть произвольным; недопустимы налоги, препятствующие реализации гражданами своих конституционных прав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6511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84785"/>
            <a:ext cx="8640960" cy="44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Тезис </a:t>
            </a:r>
            <a:r>
              <a:rPr lang="ru-RU" b="1" dirty="0" smtClean="0"/>
              <a:t>9:</a:t>
            </a:r>
            <a:endParaRPr lang="ru-RU" b="1" dirty="0" smtClean="0"/>
          </a:p>
          <a:p>
            <a:pPr marL="0" indent="0">
              <a:buNone/>
            </a:pPr>
            <a:r>
              <a:rPr lang="ru-RU" dirty="0"/>
              <a:t>Владельца апартамента зачастую приравнивают к владельцу квартиры стоимостью более 300 млн. руб. – оба из них платят налог по ставке 2</a:t>
            </a:r>
            <a:r>
              <a:rPr lang="ru-RU" dirty="0" smtClean="0"/>
              <a:t>%.</a:t>
            </a:r>
          </a:p>
          <a:p>
            <a:pPr marL="0" indent="0">
              <a:buNone/>
            </a:pPr>
            <a:r>
              <a:rPr lang="ru-RU" dirty="0" smtClean="0"/>
              <a:t>Ставка налога на квартиру стоимостью от </a:t>
            </a:r>
            <a:r>
              <a:rPr lang="ru-RU" dirty="0"/>
              <a:t>50 млн. руб. до 300 млн. </a:t>
            </a:r>
            <a:r>
              <a:rPr lang="ru-RU" dirty="0" smtClean="0"/>
              <a:t>руб. составит </a:t>
            </a:r>
            <a:r>
              <a:rPr lang="ru-RU" dirty="0"/>
              <a:t>0,3%, в то время как </a:t>
            </a:r>
            <a:r>
              <a:rPr lang="ru-RU" b="1" dirty="0"/>
              <a:t>владельцу апартамента закон никогда не позволяет платить налог по ставке менее 0,5%</a:t>
            </a:r>
            <a:r>
              <a:rPr lang="ru-RU" b="1" dirty="0" smtClean="0"/>
              <a:t>.</a:t>
            </a:r>
            <a:endParaRPr lang="ru-RU" b="1" dirty="0" smtClean="0"/>
          </a:p>
          <a:p>
            <a:pPr marL="0" indent="0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 </a:t>
            </a:r>
            <a:r>
              <a:rPr lang="ru-RU" b="1" dirty="0">
                <a:solidFill>
                  <a:srgbClr val="FF0000"/>
                </a:solidFill>
              </a:rPr>
              <a:t>с точки зрения закона любой владелец апартаментов – очень богатый человек, раз с него можно взять такой налог</a:t>
            </a:r>
            <a:r>
              <a:rPr lang="ru-RU" b="1" dirty="0" smtClean="0">
                <a:solidFill>
                  <a:srgbClr val="FF0000"/>
                </a:solidFill>
              </a:rPr>
              <a:t>!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04158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2060848"/>
            <a:ext cx="8280920" cy="40653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Представьте, что </a:t>
            </a:r>
            <a:r>
              <a:rPr lang="ru-RU" b="1" dirty="0" smtClean="0"/>
              <a:t>Вы </a:t>
            </a:r>
            <a:r>
              <a:rPr lang="ru-RU" b="1" dirty="0"/>
              <a:t>владеете апартаментом и получили квитанцию на уплату налога </a:t>
            </a:r>
            <a:r>
              <a:rPr lang="ru-RU" b="1" dirty="0" smtClean="0"/>
              <a:t>200 тысяч рублей. </a:t>
            </a:r>
            <a:endParaRPr lang="ru-RU" b="1" dirty="0"/>
          </a:p>
          <a:p>
            <a:r>
              <a:rPr lang="ru-RU" b="1" dirty="0">
                <a:solidFill>
                  <a:srgbClr val="FF0000"/>
                </a:solidFill>
              </a:rPr>
              <a:t>У Вас в семейном бюджете есть на это деньги? </a:t>
            </a:r>
          </a:p>
          <a:p>
            <a:r>
              <a:rPr lang="ru-RU" b="1" dirty="0">
                <a:solidFill>
                  <a:srgbClr val="FF0000"/>
                </a:solidFill>
              </a:rPr>
              <a:t>Какие статьи семейных затрат Вы будете снижать (от чего Вы готовы отказаться): </a:t>
            </a:r>
            <a:endParaRPr lang="ru-RU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ru-RU" dirty="0" smtClean="0"/>
              <a:t>обучение </a:t>
            </a:r>
            <a:r>
              <a:rPr lang="ru-RU" dirty="0"/>
              <a:t>детей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помощь родителям;</a:t>
            </a:r>
          </a:p>
          <a:p>
            <a:pPr>
              <a:buFontTx/>
              <a:buChar char="-"/>
            </a:pPr>
            <a:r>
              <a:rPr lang="ru-RU" dirty="0" smtClean="0"/>
              <a:t>обследование </a:t>
            </a:r>
            <a:r>
              <a:rPr lang="ru-RU" dirty="0"/>
              <a:t>у врача;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коммунальные </a:t>
            </a:r>
            <a:r>
              <a:rPr lang="ru-RU" dirty="0"/>
              <a:t>услуги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выплата ипотеки?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Практическая ситуация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90834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7" y="2708919"/>
            <a:ext cx="8568953" cy="1368153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ЕСТЬ ЛИ У ВАС АРГУМЕНТЫ «ПРОТИВ»?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0651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95</TotalTime>
  <Words>823</Words>
  <Application>Microsoft Office PowerPoint</Application>
  <PresentationFormat>Экран 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О налогообложении апартаментов</vt:lpstr>
      <vt:lpstr>Проблематика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Практическая ситуация</vt:lpstr>
      <vt:lpstr>А ЕСТЬ ЛИ У ВАС АРГУМЕНТЫ «ПРОТИВ»?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2015-01-22T11:06:16Z</cp:lastPrinted>
  <dcterms:created xsi:type="dcterms:W3CDTF">2014-11-25T13:10:11Z</dcterms:created>
  <dcterms:modified xsi:type="dcterms:W3CDTF">2015-01-28T14:02:38Z</dcterms:modified>
</cp:coreProperties>
</file>